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461F08-2C73-49D3-8965-0F6F2D4CDBC2}">
  <a:tblStyle styleId="{0C461F08-2C73-49D3-8965-0F6F2D4CD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48fff3c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48fff3c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48fff3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48fff3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48fff3c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f48fff3c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f48fff3c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f48fff3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48fff3c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f48fff3c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48fff3c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48fff3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f48fff3c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f48fff3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Tutorium Info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04.11.2025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Nachrichtenübermittlung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Nachricht: Form der Kommunikation, Folge von Zeichen, Reihenfolge mit Regeln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7228"/>
            <a:ext cx="2048800" cy="1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83500" y="1847278"/>
            <a:ext cx="2048800" cy="117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625" y="1568647"/>
            <a:ext cx="916900" cy="17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9" y="3316748"/>
            <a:ext cx="9143999" cy="182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EVA-Prinzip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</a:t>
            </a:r>
            <a:r>
              <a:rPr lang="de"/>
              <a:t>ingabe - </a:t>
            </a:r>
            <a:r>
              <a:rPr b="1" lang="de"/>
              <a:t>V</a:t>
            </a:r>
            <a:r>
              <a:rPr lang="de"/>
              <a:t>erarbeitung -</a:t>
            </a:r>
            <a:r>
              <a:rPr b="1" lang="de"/>
              <a:t>A</a:t>
            </a:r>
            <a:r>
              <a:rPr lang="de"/>
              <a:t>usgabe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-&gt; universelles Konzept wie Daten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    in Computersystemen verarbeitet werden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Beispiel: 24h-Automat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</a:t>
            </a:r>
            <a:r>
              <a:rPr b="1" lang="de"/>
              <a:t>E</a:t>
            </a:r>
            <a:r>
              <a:rPr lang="de"/>
              <a:t>ingabe: Nummer eingeben und Münzen einwerfen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</a:t>
            </a:r>
            <a:r>
              <a:rPr b="1" lang="de"/>
              <a:t>V</a:t>
            </a:r>
            <a:r>
              <a:rPr lang="de"/>
              <a:t>erarbeitung: ausgewählte Nummer wird Fach zugeordnet, Münzen überprüft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	</a:t>
            </a:r>
            <a:r>
              <a:rPr b="1" lang="de"/>
              <a:t>A</a:t>
            </a:r>
            <a:r>
              <a:rPr lang="de"/>
              <a:t>usgabe: Fach öffnet sich, Ware kann entnommen werden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980" y="445025"/>
            <a:ext cx="2921325" cy="24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Datenverarbeitung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100"/>
              <a:t>Erfassung           -&gt;             Speicherung            -&gt;          Verarbeitung</a:t>
            </a:r>
            <a:endParaRPr sz="2100"/>
          </a:p>
        </p:txBody>
      </p:sp>
      <p:sp>
        <p:nvSpPr>
          <p:cNvPr id="84" name="Google Shape;84;p16"/>
          <p:cNvSpPr txBox="1"/>
          <p:nvPr/>
        </p:nvSpPr>
        <p:spPr>
          <a:xfrm>
            <a:off x="346850" y="1756375"/>
            <a:ext cx="20811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Eingabewerte von Anwender oder Anwendung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Texte schreiben, Eingabe per Tastatur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Sensor sammelt Daten zur Luftqualität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040350" y="1756375"/>
            <a:ext cx="2892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 nichtflüchtigem Speicher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Word/Textdatei auf internem Speicher speichern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speichert die Daten im RAM (Random Access Memory/ Arbeitsspeicher)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029050" y="1756375"/>
            <a:ext cx="2803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wertmäßige Veränderung der Daten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Daten bearbeiten, über Programm Formatierungsinformationen hinzufügen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Leitet je nach Wert die Anzeigefarbe der LED ab und zeigt dies an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Datenklassifikation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de"/>
              <a:t>strukturierte Daten</a:t>
            </a:r>
            <a:r>
              <a:rPr lang="de"/>
              <a:t>: klar definierte Struktur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de"/>
              <a:t>semistrukturierte Daten</a:t>
            </a:r>
            <a:r>
              <a:rPr lang="de"/>
              <a:t>: teilweise definierte Struktur, kann beliebig erweitert   werden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de"/>
              <a:t>unstrukturierte Daten</a:t>
            </a:r>
            <a:r>
              <a:rPr lang="de"/>
              <a:t>: keine Semantik, Regeln oder Struktur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31516" t="0"/>
          <a:stretch/>
        </p:blipFill>
        <p:spPr>
          <a:xfrm>
            <a:off x="152400" y="2580175"/>
            <a:ext cx="2858426" cy="24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36530" l="0" r="19749" t="29800"/>
          <a:stretch/>
        </p:blipFill>
        <p:spPr>
          <a:xfrm>
            <a:off x="3045150" y="2580175"/>
            <a:ext cx="3869424" cy="8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300" y="3049602"/>
            <a:ext cx="2402349" cy="19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23803" l="6616" r="37778" t="26146"/>
          <a:stretch/>
        </p:blipFill>
        <p:spPr>
          <a:xfrm>
            <a:off x="2715650" y="3428900"/>
            <a:ext cx="2929651" cy="14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3189" y="2015150"/>
            <a:ext cx="1917635" cy="127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Datenarten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42603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numerisch/metrisch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(Zahlenwerte, quantitativ messbar, Intervall-/Verhältnisskaliert)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572000" y="1152475"/>
            <a:ext cx="42603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kategorial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(lassen keine rechenoperationen zu, Nominal-/Ordinalskaliert)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572000" y="2936975"/>
            <a:ext cx="42603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ordinal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(können in numerische Werte umgewandelt werden)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z.B. Bewertung von 1=schlecht bis 5=gut in Sternen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2936975"/>
            <a:ext cx="22932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diskret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(Ganzzahlen, Häufigkeiten)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z.B. Anzahl Bestellungen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604900" y="2936975"/>
            <a:ext cx="19341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kontinuierlich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(Fließkommazahlen)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z.B. Besuchzeiten eines Kunden im Shop</a:t>
            </a:r>
            <a:endParaRPr/>
          </a:p>
        </p:txBody>
      </p:sp>
      <p:cxnSp>
        <p:nvCxnSpPr>
          <p:cNvPr id="108" name="Google Shape;108;p18"/>
          <p:cNvCxnSpPr>
            <a:endCxn id="106" idx="0"/>
          </p:cNvCxnSpPr>
          <p:nvPr/>
        </p:nvCxnSpPr>
        <p:spPr>
          <a:xfrm flipH="1">
            <a:off x="1458300" y="2508875"/>
            <a:ext cx="1006500" cy="42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>
            <a:stCxn id="103" idx="2"/>
            <a:endCxn id="107" idx="0"/>
          </p:cNvCxnSpPr>
          <p:nvPr/>
        </p:nvCxnSpPr>
        <p:spPr>
          <a:xfrm>
            <a:off x="2441850" y="2501575"/>
            <a:ext cx="1130100" cy="43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>
            <a:stCxn id="104" idx="2"/>
            <a:endCxn id="105" idx="0"/>
          </p:cNvCxnSpPr>
          <p:nvPr/>
        </p:nvCxnSpPr>
        <p:spPr>
          <a:xfrm>
            <a:off x="6702150" y="2501575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Skalenniveaus</a:t>
            </a:r>
            <a:endParaRPr/>
          </a:p>
        </p:txBody>
      </p:sp>
      <p:graphicFrame>
        <p:nvGraphicFramePr>
          <p:cNvPr id="116" name="Google Shape;116;p19"/>
          <p:cNvGraphicFramePr/>
          <p:nvPr/>
        </p:nvGraphicFramePr>
        <p:xfrm>
          <a:off x="428563" y="171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{0C461F08-2C73-49D3-8965-0F6F2D4CDBC2}</a:tableStyleId>
              </a:tblPr>
              <a:tblGrid>
                <a:gridCol w="1572550"/>
                <a:gridCol w="859725"/>
                <a:gridCol w="3472950"/>
                <a:gridCol w="2381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Nominalskala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= ≠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Einfache Aufzählung ohne Rangfolge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Geschlecht, Farbe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Ordinalskala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= ≠ &lt; &gt;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natürliche Reihenfolge ohne aussagekräftige Abstände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Rangplätze Pferderennen, Windstärke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Intervallskala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= ≠ &lt; &gt; + 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Differenz zwischen zwei Werten aussagekräftig, ohne Nullpunkt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Geburtstdatum, Kalenderzeitrechnung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Verhältnisskala/ Ratioskala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= ≠ &lt; &gt; + - * 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Verhältnis zwischen zwei Werten aussagekräftig, mit Nullpunkt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Alter, Größe, Gewicht, Einkommen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Metadaten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strukturierte Informationen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Merkmale/Eigenschaften über Daten/Objekte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Abhängig von der Art der Daten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beschreibende, technische, strukturelle und administrative Daten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z.B. Textdatei: Dateiname, Dateityp, Größe, Datum, Anzahl Wörter/Zeichen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88" y="304800"/>
            <a:ext cx="37814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